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13"/>
  </p:notesMasterIdLst>
  <p:sldIdLst>
    <p:sldId id="266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</p:sldIdLst>
  <p:sldSz cx="9144000" cy="6858000" type="screen4x3"/>
  <p:notesSz cx="6858000" cy="9144000"/>
  <p:defaultTextStyle>
    <a:defPPr>
      <a:defRPr lang="en-US"/>
    </a:defPPr>
    <a:lvl1pPr marL="0" lvl="0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lvl="1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lvl="2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lvl="3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lvl="4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lvl="5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lvl="6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lvl="7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lvl="8" indent="0" algn="l" defTabSz="914400" rtl="0" eaLnBrk="1" fontAlgn="base" latinLnBrk="0" hangingPunct="1">
      <a:lnSpc>
        <a:spcPct val="100000"/>
      </a:lnSpc>
      <a:spcBef>
        <a:spcPct val="0"/>
      </a:spcBef>
      <a:spcAft>
        <a:spcPct val="0"/>
      </a:spcAft>
      <a:buNone/>
      <a:defRPr b="0" i="0" u="none" kern="1200" baseline="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35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933FF"/>
    <a:srgbClr val="00FFFF"/>
    <a:srgbClr val="B7E7B8"/>
    <a:srgbClr val="000082"/>
    <a:srgbClr val="0000FF"/>
    <a:srgbClr val="FF0066"/>
    <a:srgbClr val="00FF00"/>
    <a:srgbClr val="FFFF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20"/>
    <p:restoredTop sz="94660"/>
  </p:normalViewPr>
  <p:slideViewPr>
    <p:cSldViewPr showGuides="1">
      <p:cViewPr varScale="1">
        <p:scale>
          <a:sx n="75" d="100"/>
          <a:sy n="75" d="100"/>
        </p:scale>
        <p:origin x="1236" y="60"/>
      </p:cViewPr>
      <p:guideLst>
        <p:guide orient="horz" pos="2135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4.wmf"/><Relationship Id="rId2" Type="http://schemas.openxmlformats.org/officeDocument/2006/relationships/image" Target="../media/image3.wmf"/><Relationship Id="rId1" Type="http://schemas.openxmlformats.org/officeDocument/2006/relationships/image" Target="../media/image2.wmf"/><Relationship Id="rId5" Type="http://schemas.openxmlformats.org/officeDocument/2006/relationships/image" Target="../media/image6.wmf"/><Relationship Id="rId4" Type="http://schemas.openxmlformats.org/officeDocument/2006/relationships/image" Target="../media/image5.w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9.wmf"/><Relationship Id="rId2" Type="http://schemas.openxmlformats.org/officeDocument/2006/relationships/image" Target="../media/image8.wmf"/><Relationship Id="rId1" Type="http://schemas.openxmlformats.org/officeDocument/2006/relationships/image" Target="../media/image7.wmf"/></Relationships>
</file>

<file path=ppt/drawings/_rels/vmlDrawing3.vml.rels><?xml version="1.0" encoding="UTF-8" standalone="yes"?>
<Relationships xmlns="http://schemas.openxmlformats.org/package/2006/relationships"><Relationship Id="rId2" Type="http://schemas.openxmlformats.org/officeDocument/2006/relationships/image" Target="../media/image11.wmf"/><Relationship Id="rId1" Type="http://schemas.openxmlformats.org/officeDocument/2006/relationships/image" Target="../media/image10.w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4.wmf"/><Relationship Id="rId2" Type="http://schemas.openxmlformats.org/officeDocument/2006/relationships/image" Target="../media/image13.wmf"/><Relationship Id="rId1" Type="http://schemas.openxmlformats.org/officeDocument/2006/relationships/image" Target="../media/image12.wmf"/></Relationships>
</file>

<file path=ppt/drawings/_rels/vmlDrawing5.vml.rels><?xml version="1.0" encoding="UTF-8" standalone="yes"?>
<Relationships xmlns="http://schemas.openxmlformats.org/package/2006/relationships"><Relationship Id="rId2" Type="http://schemas.openxmlformats.org/officeDocument/2006/relationships/image" Target="../media/image16.wmf"/><Relationship Id="rId1" Type="http://schemas.openxmlformats.org/officeDocument/2006/relationships/image" Target="../media/image15.w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7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 sz="120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2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41987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 algn="r">
              <a:defRPr sz="1200"/>
            </a:lvl1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2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12292" name="Rectangle 4"/>
          <p:cNvSpPr>
            <a:spLocks noGrp="1" noRot="1" noChangeAspect="1" noTextEdi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9525" cap="flat" cmpd="sng">
            <a:solidFill>
              <a:srgbClr val="000000"/>
            </a:solidFill>
            <a:prstDash val="solid"/>
            <a:miter/>
            <a:headEnd type="none" w="med" len="med"/>
            <a:tailEnd type="none" w="med" len="med"/>
          </a:ln>
        </p:spPr>
      </p:sp>
      <p:sp>
        <p:nvSpPr>
          <p:cNvPr id="41989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rPr>
              <a:t>Click to edit Master text styles</a:t>
            </a:r>
          </a:p>
          <a:p>
            <a:pPr marL="45720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rPr>
              <a:t>Second level</a:t>
            </a:r>
          </a:p>
          <a:p>
            <a:pPr marL="914400" marR="0" lvl="2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rPr>
              <a:t>Third level</a:t>
            </a:r>
          </a:p>
          <a:p>
            <a:pPr marL="1371600" marR="0" lvl="3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rPr>
              <a:t>Fourth level</a:t>
            </a:r>
          </a:p>
          <a:p>
            <a:pPr marL="1828800" marR="0" lvl="4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r>
              <a:rPr kumimoji="0" lang="en-US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rPr>
              <a:t>Fifth level</a:t>
            </a:r>
          </a:p>
        </p:txBody>
      </p:sp>
      <p:sp>
        <p:nvSpPr>
          <p:cNvPr id="41990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/>
          <a:lstStyle>
            <a:lvl1pPr>
              <a:defRPr sz="120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2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41991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‹#›</a:t>
            </a:fld>
            <a:endParaRPr lang="en-US" altLang="en-US" sz="1200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sldNum="0" hdr="0" ftr="0" dt="0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2</a:t>
            </a:fld>
            <a:endParaRPr lang="en-US" altLang="en-US" sz="1200" dirty="0"/>
          </a:p>
        </p:txBody>
      </p:sp>
      <p:sp>
        <p:nvSpPr>
          <p:cNvPr id="13315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3316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3</a:t>
            </a:fld>
            <a:endParaRPr lang="en-US" altLang="en-US" sz="1200" dirty="0"/>
          </a:p>
        </p:txBody>
      </p:sp>
      <p:sp>
        <p:nvSpPr>
          <p:cNvPr id="14339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4340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4</a:t>
            </a:fld>
            <a:endParaRPr lang="en-US" altLang="en-US" sz="1200" dirty="0"/>
          </a:p>
        </p:txBody>
      </p:sp>
      <p:sp>
        <p:nvSpPr>
          <p:cNvPr id="15363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5364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5</a:t>
            </a:fld>
            <a:endParaRPr lang="en-US" altLang="en-US" sz="1200" dirty="0"/>
          </a:p>
        </p:txBody>
      </p:sp>
      <p:sp>
        <p:nvSpPr>
          <p:cNvPr id="16387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6388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6</a:t>
            </a:fld>
            <a:endParaRPr lang="en-US" altLang="en-US" sz="1200" dirty="0"/>
          </a:p>
        </p:txBody>
      </p:sp>
      <p:sp>
        <p:nvSpPr>
          <p:cNvPr id="17411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7412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7</a:t>
            </a:fld>
            <a:endParaRPr lang="en-US" altLang="en-US" sz="1200" dirty="0"/>
          </a:p>
        </p:txBody>
      </p:sp>
      <p:sp>
        <p:nvSpPr>
          <p:cNvPr id="18435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8436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8</a:t>
            </a:fld>
            <a:endParaRPr lang="en-US" altLang="en-US" sz="1200" dirty="0"/>
          </a:p>
        </p:txBody>
      </p:sp>
      <p:sp>
        <p:nvSpPr>
          <p:cNvPr id="19459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9460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9</a:t>
            </a:fld>
            <a:endParaRPr lang="en-US" altLang="en-US" sz="1200" dirty="0"/>
          </a:p>
        </p:txBody>
      </p:sp>
      <p:sp>
        <p:nvSpPr>
          <p:cNvPr id="20483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0484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10</a:t>
            </a:fld>
            <a:endParaRPr lang="en-US" altLang="en-US" sz="1200" dirty="0"/>
          </a:p>
        </p:txBody>
      </p:sp>
      <p:sp>
        <p:nvSpPr>
          <p:cNvPr id="21507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1508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7"/>
          <p:cNvSpPr txBox="1">
            <a:spLocks noGrp="1"/>
          </p:cNvSpPr>
          <p:nvPr>
            <p:ph type="sldNum" sz="quarter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</a:ln>
        </p:spPr>
        <p:txBody>
          <a:bodyPr anchor="b"/>
          <a:lstStyle/>
          <a:p>
            <a:pPr lvl="0" algn="r" eaLnBrk="1" hangingPunct="1"/>
            <a:fld id="{9A0DB2DC-4C9A-4742-B13C-FB6460FD3503}" type="slidenum">
              <a:rPr lang="en-US" altLang="en-US" sz="1200" dirty="0"/>
              <a:t>11</a:t>
            </a:fld>
            <a:endParaRPr lang="en-US" altLang="en-US" sz="1200" dirty="0"/>
          </a:p>
        </p:txBody>
      </p:sp>
      <p:sp>
        <p:nvSpPr>
          <p:cNvPr id="22531" name="Rectangle 2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2532" name="Rectangle 3"/>
          <p:cNvSpPr>
            <a:spLocks noGrp="1"/>
          </p:cNvSpPr>
          <p:nvPr>
            <p:ph type="body" idx="1"/>
          </p:nvPr>
        </p:nvSpPr>
        <p:spPr>
          <a:ln/>
        </p:spPr>
        <p:txBody>
          <a:bodyPr wrap="square" lIns="91440" tIns="45720" rIns="91440" bIns="45720" anchor="t"/>
          <a:lstStyle/>
          <a:p>
            <a:pPr lvl="0" eaLnBrk="1" hangingPunct="1"/>
            <a:endParaRPr lang="en-US" alt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vert="horz" wrap="square" lIns="91440" tIns="45720" rIns="91440" bIns="45720" numCol="1" anchor="t" anchorCtr="0" compatLnSpc="1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sz="3200" b="0" i="0" u="none" strike="noStrike" kern="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 and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sz="quarter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57200" y="3938588"/>
            <a:ext cx="4038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, Conten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Ovr>
    <a:masterClrMapping/>
  </p:clrMapOvr>
  <p:transition>
    <p:random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chemeClr val="accent2"/>
            </a:gs>
            <a:gs pos="50000">
              <a:srgbClr val="00FFFF"/>
            </a:gs>
            <a:gs pos="100000">
              <a:schemeClr val="accent2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</a:ln>
        </p:spPr>
        <p:txBody>
          <a:bodyPr anchor="ctr"/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1027" name="Rectangle 3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</a:ln>
        </p:spPr>
        <p:txBody>
          <a:bodyPr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>
              <a:defRPr sz="1400"/>
            </a:lvl1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 algn="ctr">
              <a:defRPr sz="1400"/>
            </a:lvl1pPr>
          </a:lstStyle>
          <a:p>
            <a:pPr marL="0" marR="0" lvl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defRPr/>
            </a:pPr>
            <a:endParaRPr kumimoji="0" lang="en-US" altLang="en-US" sz="1400" b="0" i="0" u="none" strike="noStrike" kern="1200" cap="none" spc="0" normalizeH="0" baseline="0" noProof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/>
          <a:lstStyle>
            <a:lvl1pPr algn="r">
              <a:defRPr sz="1400"/>
            </a:lvl1pPr>
          </a:lstStyle>
          <a:p>
            <a:pPr lvl="0" eaLnBrk="1" hangingPunct="1"/>
            <a:fld id="{9A0DB2DC-4C9A-4742-B13C-FB6460FD3503}" type="slidenum">
              <a:rPr lang="en-US" altLang="en-US" dirty="0">
                <a:latin typeface="Arial" panose="020B0604020202020204" pitchFamily="34" charset="0"/>
              </a:rPr>
              <a:t>‹#›</a:t>
            </a:fld>
            <a:endParaRPr lang="en-US" altLang="en-US" dirty="0">
              <a:latin typeface="Arial" panose="020B0604020202020204" pitchFamily="34" charset="0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</p:sldLayoutIdLst>
  <p:transition>
    <p:random/>
  </p:transition>
  <p:hf sldNum="0" hdr="0" ftr="0" dt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3.bin"/><Relationship Id="rId13" Type="http://schemas.openxmlformats.org/officeDocument/2006/relationships/image" Target="../media/image6.wmf"/><Relationship Id="rId3" Type="http://schemas.openxmlformats.org/officeDocument/2006/relationships/notesSlide" Target="../notesSlides/notesSlide3.xml"/><Relationship Id="rId7" Type="http://schemas.openxmlformats.org/officeDocument/2006/relationships/image" Target="../media/image3.wmf"/><Relationship Id="rId12" Type="http://schemas.openxmlformats.org/officeDocument/2006/relationships/oleObject" Target="../embeddings/oleObject5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1.vml"/><Relationship Id="rId6" Type="http://schemas.openxmlformats.org/officeDocument/2006/relationships/oleObject" Target="../embeddings/oleObject2.bin"/><Relationship Id="rId11" Type="http://schemas.openxmlformats.org/officeDocument/2006/relationships/image" Target="../media/image5.wmf"/><Relationship Id="rId5" Type="http://schemas.openxmlformats.org/officeDocument/2006/relationships/image" Target="../media/image2.wmf"/><Relationship Id="rId10" Type="http://schemas.openxmlformats.org/officeDocument/2006/relationships/oleObject" Target="../embeddings/oleObject4.bin"/><Relationship Id="rId4" Type="http://schemas.openxmlformats.org/officeDocument/2006/relationships/oleObject" Target="../embeddings/oleObject1.bin"/><Relationship Id="rId9" Type="http://schemas.openxmlformats.org/officeDocument/2006/relationships/image" Target="../media/image4.wmf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8.bin"/><Relationship Id="rId3" Type="http://schemas.openxmlformats.org/officeDocument/2006/relationships/notesSlide" Target="../notesSlides/notesSlide5.xml"/><Relationship Id="rId7" Type="http://schemas.openxmlformats.org/officeDocument/2006/relationships/image" Target="../media/image8.wmf"/><Relationship Id="rId2" Type="http://schemas.openxmlformats.org/officeDocument/2006/relationships/slideLayout" Target="../slideLayouts/slideLayout13.xml"/><Relationship Id="rId1" Type="http://schemas.openxmlformats.org/officeDocument/2006/relationships/vmlDrawing" Target="../drawings/vmlDrawing2.vml"/><Relationship Id="rId6" Type="http://schemas.openxmlformats.org/officeDocument/2006/relationships/oleObject" Target="../embeddings/oleObject7.bin"/><Relationship Id="rId5" Type="http://schemas.openxmlformats.org/officeDocument/2006/relationships/image" Target="../media/image7.wmf"/><Relationship Id="rId4" Type="http://schemas.openxmlformats.org/officeDocument/2006/relationships/oleObject" Target="../embeddings/oleObject6.bin"/><Relationship Id="rId9" Type="http://schemas.openxmlformats.org/officeDocument/2006/relationships/image" Target="../media/image9.wmf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7" Type="http://schemas.openxmlformats.org/officeDocument/2006/relationships/image" Target="../media/image11.wmf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3.vml"/><Relationship Id="rId6" Type="http://schemas.openxmlformats.org/officeDocument/2006/relationships/oleObject" Target="../embeddings/oleObject10.bin"/><Relationship Id="rId5" Type="http://schemas.openxmlformats.org/officeDocument/2006/relationships/image" Target="../media/image10.wmf"/><Relationship Id="rId4" Type="http://schemas.openxmlformats.org/officeDocument/2006/relationships/oleObject" Target="../embeddings/oleObject9.bin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3.bin"/><Relationship Id="rId3" Type="http://schemas.openxmlformats.org/officeDocument/2006/relationships/notesSlide" Target="../notesSlides/notesSlide8.xml"/><Relationship Id="rId7" Type="http://schemas.openxmlformats.org/officeDocument/2006/relationships/image" Target="../media/image13.wmf"/><Relationship Id="rId2" Type="http://schemas.openxmlformats.org/officeDocument/2006/relationships/slideLayout" Target="../slideLayouts/slideLayout14.xml"/><Relationship Id="rId1" Type="http://schemas.openxmlformats.org/officeDocument/2006/relationships/vmlDrawing" Target="../drawings/vmlDrawing4.vml"/><Relationship Id="rId6" Type="http://schemas.openxmlformats.org/officeDocument/2006/relationships/oleObject" Target="../embeddings/oleObject12.bin"/><Relationship Id="rId5" Type="http://schemas.openxmlformats.org/officeDocument/2006/relationships/image" Target="../media/image12.wmf"/><Relationship Id="rId4" Type="http://schemas.openxmlformats.org/officeDocument/2006/relationships/oleObject" Target="../embeddings/oleObject11.bin"/><Relationship Id="rId9" Type="http://schemas.openxmlformats.org/officeDocument/2006/relationships/image" Target="../media/image14.w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9.xml"/><Relationship Id="rId7" Type="http://schemas.openxmlformats.org/officeDocument/2006/relationships/image" Target="../media/image16.wmf"/><Relationship Id="rId2" Type="http://schemas.openxmlformats.org/officeDocument/2006/relationships/slideLayout" Target="../slideLayouts/slideLayout14.xml"/><Relationship Id="rId1" Type="http://schemas.openxmlformats.org/officeDocument/2006/relationships/vmlDrawing" Target="../drawings/vmlDrawing5.vml"/><Relationship Id="rId6" Type="http://schemas.openxmlformats.org/officeDocument/2006/relationships/oleObject" Target="../embeddings/oleObject15.bin"/><Relationship Id="rId5" Type="http://schemas.openxmlformats.org/officeDocument/2006/relationships/image" Target="../media/image15.wmf"/><Relationship Id="rId4" Type="http://schemas.openxmlformats.org/officeDocument/2006/relationships/oleObject" Target="../embeddings/oleObject14.bin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0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5" Type="http://schemas.openxmlformats.org/officeDocument/2006/relationships/image" Target="../media/image17.wmf"/><Relationship Id="rId4" Type="http://schemas.openxmlformats.org/officeDocument/2006/relationships/oleObject" Target="../embeddings/oleObject16.bin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>
          <a:xfrm>
            <a:off x="457200" y="5258118"/>
            <a:ext cx="8229600" cy="1143000"/>
          </a:xfrm>
        </p:spPr>
        <p:txBody>
          <a:bodyPr/>
          <a:lstStyle/>
          <a:p>
            <a:r>
              <a:rPr lang="en-US" dirty="0" err="1"/>
              <a:t>Giáo</a:t>
            </a:r>
            <a:r>
              <a:rPr lang="en-US" dirty="0"/>
              <a:t> </a:t>
            </a:r>
            <a:r>
              <a:rPr lang="en-US" dirty="0" err="1" smtClean="0"/>
              <a:t>Viên</a:t>
            </a:r>
            <a:r>
              <a:rPr lang="en-US" dirty="0" smtClean="0"/>
              <a:t> </a:t>
            </a:r>
            <a:r>
              <a:rPr lang="en-US" smtClean="0"/>
              <a:t>Toán 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57200" y="12065"/>
            <a:ext cx="8229600" cy="4893945"/>
          </a:xfrm>
          <a:prstGeom prst="rect">
            <a:avLst/>
          </a:prstGeom>
        </p:spPr>
      </p:pic>
    </p:spTree>
  </p:cSld>
  <p:clrMapOvr>
    <a:masterClrMapping/>
  </p:clrMapOvr>
  <p:transition>
    <p:random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/>
          </p:cNvSpPr>
          <p:nvPr>
            <p:ph type="ctrTitle"/>
          </p:nvPr>
        </p:nvSpPr>
        <p:spPr>
          <a:xfrm>
            <a:off x="609600" y="609600"/>
            <a:ext cx="7772400" cy="1470025"/>
          </a:xfrm>
          <a:ln/>
        </p:spPr>
        <p:txBody>
          <a:bodyPr vert="horz" wrap="square" lIns="91440" tIns="45720" rIns="91440" bIns="45720" anchor="ctr"/>
          <a:lstStyle/>
          <a:p>
            <a:pPr eaLnBrk="1" hangingPunct="1">
              <a:buClrTx/>
              <a:buSzTx/>
              <a:buFontTx/>
            </a:pPr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CHƯƠNG 1</a:t>
            </a:r>
            <a:r>
              <a:rPr lang="en-US" alt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alt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40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PHÉP NHÂN VÀ PHÉP CHIA CÁC ĐA THỨC</a:t>
            </a:r>
            <a:endParaRPr lang="en-US" altLang="en-US" sz="4000" b="1" dirty="0">
              <a:solidFill>
                <a:srgbClr val="0000F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051" name="Rectangle 3"/>
          <p:cNvSpPr>
            <a:spLocks noGrp="1"/>
          </p:cNvSpPr>
          <p:nvPr>
            <p:ph type="subTitle" idx="1"/>
          </p:nvPr>
        </p:nvSpPr>
        <p:spPr>
          <a:xfrm>
            <a:off x="609600" y="2743200"/>
            <a:ext cx="8001000" cy="685800"/>
          </a:xfrm>
          <a:ln/>
        </p:spPr>
        <p:txBody>
          <a:bodyPr vert="horz" wrap="square" lIns="91440" tIns="45720" rIns="91440" bIns="45720" anchor="t"/>
          <a:lstStyle/>
          <a:p>
            <a:pPr eaLnBrk="1" hangingPunct="1">
              <a:buClrTx/>
              <a:buSzTx/>
              <a:buFontTx/>
            </a:pPr>
            <a:r>
              <a:rPr lang="en-US" altLang="en-US" b="1" dirty="0">
                <a:solidFill>
                  <a:srgbClr val="FF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BÀI 1: NHÂN ĐƠN THỨC VỚI ĐA THỨC</a:t>
            </a:r>
            <a:endParaRPr lang="en-US" altLang="en-US" b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2054" name="Rectangle 6"/>
          <p:cNvSpPr/>
          <p:nvPr/>
        </p:nvSpPr>
        <p:spPr>
          <a:xfrm>
            <a:off x="533400" y="3581400"/>
            <a:ext cx="8229600" cy="2362200"/>
          </a:xfrm>
          <a:prstGeom prst="rect">
            <a:avLst/>
          </a:prstGeom>
          <a:solidFill>
            <a:schemeClr val="accent1"/>
          </a:solidFill>
          <a:ln w="76200" cap="flat" cmpd="tri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 wrap="none" anchor="ctr"/>
          <a:lstStyle/>
          <a:p>
            <a:endParaRPr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052" name="Text Box 4"/>
          <p:cNvSpPr txBox="1"/>
          <p:nvPr/>
        </p:nvSpPr>
        <p:spPr>
          <a:xfrm>
            <a:off x="533400" y="3657600"/>
            <a:ext cx="8077200" cy="31400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4000" b="1" i="1" dirty="0">
                <a:solidFill>
                  <a:schemeClr val="hlin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Chẳng khác gì quy tắc nhân một số với một tổng!</a:t>
            </a:r>
          </a:p>
          <a:p>
            <a:pPr>
              <a:spcBef>
                <a:spcPct val="50000"/>
              </a:spcBef>
            </a:pPr>
            <a:r>
              <a:rPr lang="en-US" alt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</a:t>
            </a:r>
            <a:r>
              <a:rPr lang="en-US" alt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A.(B + C) = A.B + A.C</a:t>
            </a:r>
          </a:p>
          <a:p>
            <a:pPr>
              <a:spcBef>
                <a:spcPct val="50000"/>
              </a:spcBef>
            </a:pPr>
            <a:endParaRPr lang="en-US" altLang="en-US" sz="40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4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" fill="hold"/>
                                        <p:tgtEl>
                                          <p:spTgt spid="2050"/>
                                        </p:tgtEl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0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7" dur="80"/>
                                        <p:tgtEl>
                                          <p:spTgt spid="205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8" dur="80"/>
                                        <p:tgtEl>
                                          <p:spTgt spid="205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9" dur="80"/>
                                        <p:tgtEl>
                                          <p:spTgt spid="205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4" dur="80"/>
                                        <p:tgtEl>
                                          <p:spTgt spid="205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5" dur="80"/>
                                        <p:tgtEl>
                                          <p:spTgt spid="205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6" dur="80"/>
                                        <p:tgtEl>
                                          <p:spTgt spid="205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1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31" dur="2000"/>
                                        <p:tgtEl>
                                          <p:spTgt spid="20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50" grpId="0"/>
      <p:bldP spid="2054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3048000" cy="1143000"/>
          </a:xfrm>
          <a:solidFill>
            <a:srgbClr val="B7E7B8">
              <a:alpha val="100000"/>
            </a:srgbClr>
          </a:solidFill>
          <a:ln>
            <a:solidFill>
              <a:srgbClr val="9933FF">
                <a:alpha val="100000"/>
              </a:srgbClr>
            </a:solidFill>
            <a:miter lim="800000"/>
          </a:ln>
          <a:effectLst>
            <a:prstShdw prst="shdw17" dist="17961" dir="2699999">
              <a:srgbClr val="5C1F99">
                <a:alpha val="100000"/>
              </a:srgbClr>
            </a:prstShdw>
          </a:effectLst>
        </p:spPr>
        <p:txBody>
          <a:bodyPr vert="horz" wrap="square" lIns="91440" tIns="45720" rIns="91440" bIns="45720" anchor="ctr"/>
          <a:lstStyle/>
          <a:p>
            <a:pPr algn="l" eaLnBrk="1" hangingPunct="1"/>
            <a:r>
              <a:rPr lang="en-US" altLang="en-US" b="1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altLang="en-US" b="1" u="sng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Quy tắc</a:t>
            </a:r>
            <a:r>
              <a:rPr lang="en-US" altLang="en-US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  <a:endParaRPr lang="en-US" altLang="en-US" dirty="0">
              <a:solidFill>
                <a:srgbClr val="FF00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099" name="Rectangle 3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1066800"/>
          </a:xfrm>
          <a:ln/>
        </p:spPr>
        <p:txBody>
          <a:bodyPr vert="horz" wrap="square" lIns="91440" tIns="45720" rIns="91440" bIns="45720" anchor="t"/>
          <a:lstStyle/>
          <a:p>
            <a:pPr eaLnBrk="1" hangingPunct="1">
              <a:buNone/>
            </a:pPr>
            <a:r>
              <a:rPr lang="en-US" alt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</a:t>
            </a:r>
            <a:r>
              <a:rPr lang="en-US" alt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Hãy viết một đơn thức v</a:t>
            </a:r>
            <a:r>
              <a:rPr lang="en-US" altLang="en-US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một đa thức tuỳ ý.</a:t>
            </a:r>
            <a:endParaRPr lang="en-US" altLang="en-US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100" name="Rectangle 4"/>
          <p:cNvSpPr/>
          <p:nvPr/>
        </p:nvSpPr>
        <p:spPr>
          <a:xfrm>
            <a:off x="533400" y="1676400"/>
            <a:ext cx="457200" cy="457200"/>
          </a:xfrm>
          <a:prstGeom prst="rect">
            <a:avLst/>
          </a:prstGeom>
          <a:solidFill>
            <a:schemeClr val="accent1"/>
          </a:solidFill>
          <a:ln w="38100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 wrap="none" anchor="ctr"/>
          <a:lstStyle/>
          <a:p>
            <a:pPr algn="ctr"/>
            <a:r>
              <a:rPr lang="en-US" alt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?1</a:t>
            </a:r>
            <a:endParaRPr lang="en-US" altLang="en-US" sz="28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102" name="Text Box 6"/>
          <p:cNvSpPr txBox="1"/>
          <p:nvPr/>
        </p:nvSpPr>
        <p:spPr>
          <a:xfrm>
            <a:off x="990600" y="2957513"/>
            <a:ext cx="7620000" cy="1066800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Hãy nhân đơn thức đó với từng hạng tử vừa viết</a:t>
            </a:r>
            <a:endParaRPr lang="en-US" altLang="en-US" sz="32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103" name="Text Box 7"/>
          <p:cNvSpPr txBox="1"/>
          <p:nvPr/>
        </p:nvSpPr>
        <p:spPr>
          <a:xfrm>
            <a:off x="990600" y="4419600"/>
            <a:ext cx="7162800" cy="5794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Hãy cộng các tích vừa tìm được.</a:t>
            </a:r>
            <a:endParaRPr lang="en-US" altLang="en-US" sz="32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41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2" dur="80"/>
                                        <p:tgtEl>
                                          <p:spTgt spid="40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3" dur="80"/>
                                        <p:tgtEl>
                                          <p:spTgt spid="40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4" dur="80"/>
                                        <p:tgtEl>
                                          <p:spTgt spid="40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9" dur="80"/>
                                        <p:tgtEl>
                                          <p:spTgt spid="41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0" dur="80"/>
                                        <p:tgtEl>
                                          <p:spTgt spid="41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1" dur="80"/>
                                        <p:tgtEl>
                                          <p:spTgt spid="41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6" dur="80"/>
                                        <p:tgtEl>
                                          <p:spTgt spid="41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7" dur="80"/>
                                        <p:tgtEl>
                                          <p:spTgt spid="41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8" dur="80"/>
                                        <p:tgtEl>
                                          <p:spTgt spid="41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00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/>
          </p:cNvSpPr>
          <p:nvPr>
            <p:ph type="title" sz="quarter"/>
          </p:nvPr>
        </p:nvSpPr>
        <p:spPr>
          <a:xfrm>
            <a:off x="457200" y="609600"/>
            <a:ext cx="8229600" cy="990600"/>
          </a:xfrm>
          <a:ln/>
        </p:spPr>
        <p:txBody>
          <a:bodyPr vert="horz" wrap="square" lIns="91440" tIns="45720" rIns="91440" bIns="45720" anchor="ctr"/>
          <a:lstStyle/>
          <a:p>
            <a:pPr algn="l" eaLnBrk="1" hangingPunct="1"/>
            <a:r>
              <a:rPr lang="en-US" alt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Chẳng hạn</a:t>
            </a:r>
            <a:r>
              <a:rPr lang="en-US" altLang="en-US" b="1" dirty="0"/>
              <a:t>:</a:t>
            </a:r>
          </a:p>
        </p:txBody>
      </p:sp>
      <p:graphicFrame>
        <p:nvGraphicFramePr>
          <p:cNvPr id="5127" name="Object 7"/>
          <p:cNvGraphicFramePr>
            <a:graphicFrameLocks noGrp="1" noChangeAspect="1"/>
          </p:cNvGraphicFramePr>
          <p:nvPr>
            <p:ph sz="quarter" idx="1"/>
          </p:nvPr>
        </p:nvGraphicFramePr>
        <p:xfrm>
          <a:off x="3810000" y="754063"/>
          <a:ext cx="4343400" cy="8461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88" r:id="rId4" imgW="2019300" imgH="393700" progId="Equation.DSMT4">
                  <p:embed/>
                </p:oleObj>
              </mc:Choice>
              <mc:Fallback>
                <p:oleObj r:id="rId4" imgW="2019300" imgH="393700" progId="Equation.DSMT4">
                  <p:embed/>
                  <p:pic>
                    <p:nvPicPr>
                      <p:cNvPr id="0" name="Picture 3076"/>
                      <p:cNvPicPr/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>
                      <a:xfrm>
                        <a:off x="3810000" y="754063"/>
                        <a:ext cx="4343400" cy="846137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129" name="Object 9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914400" y="1600200"/>
          <a:ext cx="2673350" cy="9953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89" r:id="rId6" imgW="545465" imgH="203200" progId="Equation.DSMT4">
                  <p:embed/>
                </p:oleObj>
              </mc:Choice>
              <mc:Fallback>
                <p:oleObj r:id="rId6" imgW="545465" imgH="203200" progId="Equation.DSMT4">
                  <p:embed/>
                  <p:pic>
                    <p:nvPicPr>
                      <p:cNvPr id="0" name="Picture 3075"/>
                      <p:cNvPicPr/>
                      <p:nvPr/>
                    </p:nvPicPr>
                    <p:blipFill>
                      <a:blip r:embed="rId7"/>
                      <a:srcRect/>
                      <a:stretch>
                        <a:fillRect/>
                      </a:stretch>
                    </p:blipFill>
                    <p:spPr>
                      <a:xfrm>
                        <a:off x="914400" y="1600200"/>
                        <a:ext cx="2673350" cy="995363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132" name="Object 12"/>
          <p:cNvGraphicFramePr>
            <a:graphicFrameLocks noGrp="1" noChangeAspect="1"/>
          </p:cNvGraphicFramePr>
          <p:nvPr>
            <p:ph sz="quarter" idx="3"/>
          </p:nvPr>
        </p:nvGraphicFramePr>
        <p:xfrm>
          <a:off x="928688" y="2709863"/>
          <a:ext cx="4953000" cy="9477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90" r:id="rId8" imgW="1155700" imgH="203200" progId="Equation.DSMT4">
                  <p:embed/>
                </p:oleObj>
              </mc:Choice>
              <mc:Fallback>
                <p:oleObj r:id="rId8" imgW="1155700" imgH="203200" progId="Equation.DSMT4">
                  <p:embed/>
                  <p:pic>
                    <p:nvPicPr>
                      <p:cNvPr id="0" name="Picture 3078"/>
                      <p:cNvPicPr/>
                      <p:nvPr/>
                    </p:nvPicPr>
                    <p:blipFill>
                      <a:blip r:embed="rId9"/>
                      <a:srcRect/>
                      <a:stretch>
                        <a:fillRect/>
                      </a:stretch>
                    </p:blipFill>
                    <p:spPr>
                      <a:xfrm>
                        <a:off x="928688" y="2709863"/>
                        <a:ext cx="4953000" cy="947737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5134" name="Freeform 14"/>
          <p:cNvSpPr/>
          <p:nvPr/>
        </p:nvSpPr>
        <p:spPr>
          <a:xfrm>
            <a:off x="4191000" y="520700"/>
            <a:ext cx="990600" cy="241300"/>
          </a:xfrm>
          <a:custGeom>
            <a:avLst/>
            <a:gdLst/>
            <a:ahLst/>
            <a:cxnLst>
              <a:cxn ang="0">
                <a:pos x="0" y="241300"/>
              </a:cxn>
              <a:cxn ang="0">
                <a:pos x="685800" y="12700"/>
              </a:cxn>
              <a:cxn ang="0">
                <a:pos x="990600" y="165100"/>
              </a:cxn>
            </a:cxnLst>
            <a:rect l="0" t="0" r="0" b="0"/>
            <a:pathLst>
              <a:path w="624" h="152">
                <a:moveTo>
                  <a:pt x="0" y="152"/>
                </a:moveTo>
                <a:cubicBezTo>
                  <a:pt x="164" y="84"/>
                  <a:pt x="328" y="16"/>
                  <a:pt x="432" y="8"/>
                </a:cubicBezTo>
                <a:cubicBezTo>
                  <a:pt x="536" y="0"/>
                  <a:pt x="580" y="52"/>
                  <a:pt x="624" y="104"/>
                </a:cubicBezTo>
              </a:path>
            </a:pathLst>
          </a:custGeom>
          <a:noFill/>
          <a:ln w="9525" cap="flat" cmpd="sng">
            <a:solidFill>
              <a:schemeClr val="tx1">
                <a:alpha val="100000"/>
              </a:schemeClr>
            </a:solidFill>
            <a:prstDash val="solid"/>
            <a:round/>
            <a:headEnd type="none" w="med" len="med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5135" name="Freeform 15"/>
          <p:cNvSpPr/>
          <p:nvPr/>
        </p:nvSpPr>
        <p:spPr>
          <a:xfrm>
            <a:off x="4191000" y="304800"/>
            <a:ext cx="2514600" cy="508000"/>
          </a:xfrm>
          <a:custGeom>
            <a:avLst/>
            <a:gdLst/>
            <a:ahLst/>
            <a:cxnLst>
              <a:cxn ang="0">
                <a:pos x="0" y="431800"/>
              </a:cxn>
              <a:cxn ang="0">
                <a:pos x="1143000" y="50800"/>
              </a:cxn>
              <a:cxn ang="0">
                <a:pos x="1981200" y="127000"/>
              </a:cxn>
              <a:cxn ang="0">
                <a:pos x="2514600" y="508000"/>
              </a:cxn>
            </a:cxnLst>
            <a:rect l="0" t="0" r="0" b="0"/>
            <a:pathLst>
              <a:path w="1584" h="320">
                <a:moveTo>
                  <a:pt x="0" y="272"/>
                </a:moveTo>
                <a:cubicBezTo>
                  <a:pt x="256" y="168"/>
                  <a:pt x="512" y="64"/>
                  <a:pt x="720" y="32"/>
                </a:cubicBezTo>
                <a:cubicBezTo>
                  <a:pt x="928" y="0"/>
                  <a:pt x="1104" y="32"/>
                  <a:pt x="1248" y="80"/>
                </a:cubicBezTo>
                <a:cubicBezTo>
                  <a:pt x="1392" y="128"/>
                  <a:pt x="1488" y="224"/>
                  <a:pt x="1584" y="320"/>
                </a:cubicBezTo>
              </a:path>
            </a:pathLst>
          </a:custGeom>
          <a:noFill/>
          <a:ln w="9525" cap="flat" cmpd="sng">
            <a:solidFill>
              <a:schemeClr val="tx1">
                <a:alpha val="100000"/>
              </a:schemeClr>
            </a:solidFill>
            <a:prstDash val="solid"/>
            <a:round/>
            <a:headEnd type="none" w="med" len="med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sp>
        <p:nvSpPr>
          <p:cNvPr id="5136" name="Freeform 16"/>
          <p:cNvSpPr/>
          <p:nvPr/>
        </p:nvSpPr>
        <p:spPr>
          <a:xfrm>
            <a:off x="4267200" y="228600"/>
            <a:ext cx="3429000" cy="533400"/>
          </a:xfrm>
          <a:custGeom>
            <a:avLst/>
            <a:gdLst/>
            <a:ahLst/>
            <a:cxnLst>
              <a:cxn ang="0">
                <a:pos x="0" y="533400"/>
              </a:cxn>
              <a:cxn ang="0">
                <a:pos x="1295400" y="76200"/>
              </a:cxn>
              <a:cxn ang="0">
                <a:pos x="2209800" y="76200"/>
              </a:cxn>
              <a:cxn ang="0">
                <a:pos x="3124200" y="304800"/>
              </a:cxn>
              <a:cxn ang="0">
                <a:pos x="3429000" y="533400"/>
              </a:cxn>
            </a:cxnLst>
            <a:rect l="0" t="0" r="0" b="0"/>
            <a:pathLst>
              <a:path w="2160" h="336">
                <a:moveTo>
                  <a:pt x="0" y="336"/>
                </a:moveTo>
                <a:cubicBezTo>
                  <a:pt x="292" y="216"/>
                  <a:pt x="584" y="96"/>
                  <a:pt x="816" y="48"/>
                </a:cubicBezTo>
                <a:cubicBezTo>
                  <a:pt x="1048" y="0"/>
                  <a:pt x="1200" y="24"/>
                  <a:pt x="1392" y="48"/>
                </a:cubicBezTo>
                <a:cubicBezTo>
                  <a:pt x="1584" y="72"/>
                  <a:pt x="1840" y="144"/>
                  <a:pt x="1968" y="192"/>
                </a:cubicBezTo>
                <a:cubicBezTo>
                  <a:pt x="2096" y="240"/>
                  <a:pt x="2128" y="288"/>
                  <a:pt x="2160" y="336"/>
                </a:cubicBezTo>
              </a:path>
            </a:pathLst>
          </a:custGeom>
          <a:noFill/>
          <a:ln w="9525" cap="flat" cmpd="sng">
            <a:solidFill>
              <a:schemeClr val="tx1">
                <a:alpha val="100000"/>
              </a:schemeClr>
            </a:solidFill>
            <a:prstDash val="solid"/>
            <a:round/>
            <a:headEnd type="none" w="med" len="med"/>
            <a:tailEnd type="triangle" w="med" len="med"/>
          </a:ln>
        </p:spPr>
        <p:txBody>
          <a:bodyPr/>
          <a:lstStyle/>
          <a:p>
            <a:endParaRPr lang="en-US"/>
          </a:p>
        </p:txBody>
      </p:sp>
      <p:graphicFrame>
        <p:nvGraphicFramePr>
          <p:cNvPr id="5137" name="Object 17"/>
          <p:cNvGraphicFramePr>
            <a:graphicFrameLocks noGrp="1" noChangeAspect="1"/>
          </p:cNvGraphicFramePr>
          <p:nvPr>
            <p:ph sz="quarter" idx="4"/>
          </p:nvPr>
        </p:nvGraphicFramePr>
        <p:xfrm>
          <a:off x="3581400" y="1760538"/>
          <a:ext cx="3124200" cy="9620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91" r:id="rId10" imgW="660400" imgH="203200" progId="Equation.DSMT4">
                  <p:embed/>
                </p:oleObj>
              </mc:Choice>
              <mc:Fallback>
                <p:oleObj r:id="rId10" imgW="660400" imgH="203200" progId="Equation.DSMT4">
                  <p:embed/>
                  <p:pic>
                    <p:nvPicPr>
                      <p:cNvPr id="0" name="Picture 3079"/>
                      <p:cNvPicPr/>
                      <p:nvPr/>
                    </p:nvPicPr>
                    <p:blipFill>
                      <a:blip r:embed="rId11"/>
                      <a:srcRect/>
                      <a:stretch>
                        <a:fillRect/>
                      </a:stretch>
                    </p:blipFill>
                    <p:spPr>
                      <a:xfrm>
                        <a:off x="3581400" y="1760538"/>
                        <a:ext cx="3124200" cy="962025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139" name="Object 19"/>
          <p:cNvGraphicFramePr>
            <a:graphicFrameLocks noChangeAspect="1"/>
          </p:cNvGraphicFramePr>
          <p:nvPr/>
        </p:nvGraphicFramePr>
        <p:xfrm>
          <a:off x="6704013" y="1752600"/>
          <a:ext cx="1851025" cy="863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92" r:id="rId12" imgW="380365" imgH="177800" progId="Equation.DSMT4">
                  <p:embed/>
                </p:oleObj>
              </mc:Choice>
              <mc:Fallback>
                <p:oleObj r:id="rId12" imgW="380365" imgH="177800" progId="Equation.DSMT4">
                  <p:embed/>
                  <p:pic>
                    <p:nvPicPr>
                      <p:cNvPr id="0" name="Picture 3077"/>
                      <p:cNvPicPr/>
                      <p:nvPr/>
                    </p:nvPicPr>
                    <p:blipFill>
                      <a:blip r:embed="rId13"/>
                      <a:stretch>
                        <a:fillRect/>
                      </a:stretch>
                    </p:blipFill>
                    <p:spPr>
                      <a:xfrm>
                        <a:off x="6704013" y="1752600"/>
                        <a:ext cx="1851025" cy="863600"/>
                      </a:xfrm>
                      <a:prstGeom prst="rect">
                        <a:avLst/>
                      </a:prstGeom>
                      <a:noFill/>
                      <a:ln w="38100">
                        <a:noFill/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5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1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1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6" dur="1000"/>
                                        <p:tgtEl>
                                          <p:spTgt spid="51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1" dur="500"/>
                                        <p:tgtEl>
                                          <p:spTgt spid="5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4" dur="500"/>
                                        <p:tgtEl>
                                          <p:spTgt spid="51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9" dur="500"/>
                                        <p:tgtEl>
                                          <p:spTgt spid="5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" dur="500"/>
                                        <p:tgtEl>
                                          <p:spTgt spid="51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7" dur="500"/>
                                        <p:tgtEl>
                                          <p:spTgt spid="51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0" dur="500"/>
                                        <p:tgtEl>
                                          <p:spTgt spid="51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51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51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47" dur="1000"/>
                                        <p:tgtEl>
                                          <p:spTgt spid="51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22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5287962"/>
          </a:xfrm>
          <a:ln/>
        </p:spPr>
        <p:txBody>
          <a:bodyPr vert="horz" wrap="square" lIns="91440" tIns="45720" rIns="91440" bIns="45720" anchor="ctr"/>
          <a:lstStyle/>
          <a:p>
            <a:pPr algn="just" eaLnBrk="1" hangingPunct="1"/>
            <a:r>
              <a:rPr lang="en-US" alt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en-US" altLang="en-US" sz="48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Quy tắc:</a:t>
            </a:r>
            <a:r>
              <a:rPr lang="en-US" altLang="en-US" sz="4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vi-VN" altLang="en-US" sz="5400" b="1" dirty="0">
                <a:solidFill>
                  <a:srgbClr val="00008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Muốn nhân một đơn thức với một đa thức ta nhân đơn thức với  từng hạng tử của đa thức rồi cộng chúng với nhau</a:t>
            </a:r>
            <a:r>
              <a:rPr lang="en-US" altLang="en-US" sz="5400" b="1" dirty="0">
                <a:solidFill>
                  <a:srgbClr val="00008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altLang="en-US" sz="5400" b="1" dirty="0">
              <a:solidFill>
                <a:srgbClr val="000082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7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" dur="80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" dur="80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" dur="80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218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3276600" cy="1143000"/>
          </a:xfrm>
          <a:solidFill>
            <a:srgbClr val="B7E7B8">
              <a:alpha val="100000"/>
            </a:srgbClr>
          </a:solidFill>
          <a:ln>
            <a:solidFill>
              <a:srgbClr val="9933FF">
                <a:alpha val="100000"/>
              </a:srgbClr>
            </a:solidFill>
            <a:miter lim="800000"/>
          </a:ln>
          <a:effectLst>
            <a:prstShdw prst="shdw17" dist="17961" dir="2699999">
              <a:srgbClr val="5C1F99">
                <a:alpha val="100000"/>
              </a:srgbClr>
            </a:prstShdw>
          </a:effectLst>
        </p:spPr>
        <p:txBody>
          <a:bodyPr vert="horz" wrap="square" lIns="91440" tIns="45720" rIns="91440" bIns="45720" anchor="ctr"/>
          <a:lstStyle/>
          <a:p>
            <a:pPr algn="l" eaLnBrk="1" hangingPunct="1"/>
            <a:r>
              <a:rPr lang="en-US" altLang="en-US" b="1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en-US" altLang="en-US" b="1" u="sng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Áp dụng:</a:t>
            </a:r>
            <a:endParaRPr lang="en-US" altLang="en-US" b="1" u="sng" dirty="0">
              <a:solidFill>
                <a:srgbClr val="FF00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aphicFrame>
        <p:nvGraphicFramePr>
          <p:cNvPr id="10247" name="Object 7"/>
          <p:cNvGraphicFramePr>
            <a:graphicFrameLocks noGrp="1" noChangeAspect="1"/>
          </p:cNvGraphicFramePr>
          <p:nvPr>
            <p:ph sz="half" idx="1"/>
          </p:nvPr>
        </p:nvGraphicFramePr>
        <p:xfrm>
          <a:off x="1919605" y="2133442"/>
          <a:ext cx="4648200" cy="125603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3" r:id="rId4" imgW="1600200" imgH="431800" progId="Equation.DSMT4">
                  <p:embed/>
                </p:oleObj>
              </mc:Choice>
              <mc:Fallback>
                <p:oleObj r:id="rId4" imgW="1600200" imgH="431800" progId="Equation.DSMT4">
                  <p:embed/>
                  <p:pic>
                    <p:nvPicPr>
                      <p:cNvPr id="0" name="Picture 3084"/>
                      <p:cNvPicPr/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>
                      <a:xfrm>
                        <a:off x="1919605" y="2133442"/>
                        <a:ext cx="4648200" cy="1256030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49" name="Object 9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1524000" y="3287713"/>
          <a:ext cx="6705600" cy="12080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4" r:id="rId6" imgW="2184400" imgH="393700" progId="Equation.DSMT4">
                  <p:embed/>
                </p:oleObj>
              </mc:Choice>
              <mc:Fallback>
                <p:oleObj r:id="rId6" imgW="2184400" imgH="393700" progId="Equation.DSMT4">
                  <p:embed/>
                  <p:pic>
                    <p:nvPicPr>
                      <p:cNvPr id="0" name="Picture 3088"/>
                      <p:cNvPicPr/>
                      <p:nvPr/>
                    </p:nvPicPr>
                    <p:blipFill>
                      <a:blip r:embed="rId7"/>
                      <a:srcRect/>
                      <a:stretch>
                        <a:fillRect/>
                      </a:stretch>
                    </p:blipFill>
                    <p:spPr>
                      <a:xfrm>
                        <a:off x="1524000" y="3287713"/>
                        <a:ext cx="6705600" cy="1208087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244" name="Rectangle 4"/>
          <p:cNvSpPr/>
          <p:nvPr/>
        </p:nvSpPr>
        <p:spPr>
          <a:xfrm>
            <a:off x="609600" y="1600200"/>
            <a:ext cx="609600" cy="533400"/>
          </a:xfrm>
          <a:prstGeom prst="rect">
            <a:avLst/>
          </a:prstGeom>
          <a:solidFill>
            <a:schemeClr val="accent1"/>
          </a:solidFill>
          <a:ln w="38100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 wrap="none" anchor="ctr"/>
          <a:lstStyle/>
          <a:p>
            <a:pPr algn="ctr"/>
            <a:r>
              <a:rPr lang="en-US" alt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?2</a:t>
            </a:r>
            <a:endParaRPr lang="en-US" altLang="en-US" sz="2800" b="1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0245" name="Text Box 5"/>
          <p:cNvSpPr txBox="1"/>
          <p:nvPr/>
        </p:nvSpPr>
        <p:spPr>
          <a:xfrm>
            <a:off x="1524000" y="1600200"/>
            <a:ext cx="5943600" cy="579438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3200" b="1" i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r>
              <a:rPr lang="en-US" altLang="en-US" sz="3200" b="1" i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3200" b="1" i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 tính nhân:</a:t>
            </a:r>
            <a:endParaRPr lang="en-US" altLang="en-US" sz="3200" b="1" i="1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10251" name="Object 11"/>
          <p:cNvGraphicFramePr>
            <a:graphicFrameLocks noGrp="1" noChangeAspect="1"/>
          </p:cNvGraphicFramePr>
          <p:nvPr>
            <p:ph sz="quarter" idx="3"/>
          </p:nvPr>
        </p:nvGraphicFramePr>
        <p:xfrm>
          <a:off x="1600200" y="4513263"/>
          <a:ext cx="4573588" cy="11255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5" r:id="rId8" imgW="1600200" imgH="393700" progId="Equation.DSMT4">
                  <p:embed/>
                </p:oleObj>
              </mc:Choice>
              <mc:Fallback>
                <p:oleObj r:id="rId8" imgW="1600200" imgH="393700" progId="Equation.DSMT4">
                  <p:embed/>
                  <p:pic>
                    <p:nvPicPr>
                      <p:cNvPr id="0" name="Picture 3082"/>
                      <p:cNvPicPr/>
                      <p:nvPr/>
                    </p:nvPicPr>
                    <p:blipFill>
                      <a:blip r:embed="rId9"/>
                      <a:srcRect/>
                      <a:stretch>
                        <a:fillRect/>
                      </a:stretch>
                    </p:blipFill>
                    <p:spPr>
                      <a:xfrm>
                        <a:off x="1600200" y="4513263"/>
                        <a:ext cx="4573588" cy="1125537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102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02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02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4" dur="1000"/>
                                        <p:tgtEl>
                                          <p:spTgt spid="102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2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2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1" dur="1000"/>
                                        <p:tgtEl>
                                          <p:spTgt spid="102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102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102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8" dur="1000"/>
                                        <p:tgtEl>
                                          <p:spTgt spid="102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102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102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5" dur="1000"/>
                                        <p:tgtEl>
                                          <p:spTgt spid="102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102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102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42" dur="1000"/>
                                        <p:tgtEl>
                                          <p:spTgt spid="102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42" grpId="0" animBg="1"/>
      <p:bldP spid="10244" grpId="0" animBg="1"/>
      <p:bldP spid="10245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4"/>
          <p:cNvSpPr/>
          <p:nvPr/>
        </p:nvSpPr>
        <p:spPr>
          <a:xfrm>
            <a:off x="533400" y="609600"/>
            <a:ext cx="609600" cy="609600"/>
          </a:xfrm>
          <a:prstGeom prst="rect">
            <a:avLst/>
          </a:prstGeom>
          <a:solidFill>
            <a:schemeClr val="accent1"/>
          </a:solidFill>
          <a:ln w="38100" cap="flat" cmpd="sng">
            <a:solidFill>
              <a:schemeClr val="tx1"/>
            </a:solidFill>
            <a:prstDash val="solid"/>
            <a:miter/>
            <a:headEnd type="none" w="med" len="med"/>
            <a:tailEnd type="none" w="med" len="med"/>
          </a:ln>
        </p:spPr>
        <p:txBody>
          <a:bodyPr wrap="none" anchor="ctr"/>
          <a:lstStyle/>
          <a:p>
            <a:pPr algn="just"/>
            <a:endParaRPr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4338" name="Rectang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5516562"/>
          </a:xfrm>
          <a:ln/>
        </p:spPr>
        <p:txBody>
          <a:bodyPr vert="horz" wrap="square" lIns="91440" tIns="45720" rIns="91440" bIns="45720" anchor="ctr"/>
          <a:lstStyle/>
          <a:p>
            <a:pPr algn="just" eaLnBrk="1" hangingPunct="1"/>
            <a:r>
              <a:rPr lang="en-US" altLang="en-US" sz="40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?3</a:t>
            </a:r>
            <a:r>
              <a:rPr lang="en-US" alt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 mảnh vườn hình thang có đáy lớn bằng (5x + 3) mét, đáy nhỏ bằng (3x + y) mét, chiều cao bằng 2y mét.</a:t>
            </a:r>
            <a:b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Hãy viết biểu thức tính diện tích mảnh vườn nói trên theo x v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y.</a:t>
            </a:r>
            <a:b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Tính diện tích mảnh vườn nếu cho x = 3 mét v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y = 2 mét.</a:t>
            </a:r>
            <a:endParaRPr lang="en-US" altLang="en-US" sz="4000" dirty="0">
              <a:solidFill>
                <a:srgbClr val="0000FF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43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338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/>
          </p:cNvSpPr>
          <p:nvPr>
            <p:ph type="title"/>
          </p:nvPr>
        </p:nvSpPr>
        <p:spPr>
          <a:ln/>
        </p:spPr>
        <p:txBody>
          <a:bodyPr vert="horz" wrap="square" lIns="91440" tIns="45720" rIns="91440" bIns="45720" anchor="ctr"/>
          <a:lstStyle/>
          <a:p>
            <a:pPr algn="l" eaLnBrk="1" hangingPunct="1"/>
            <a:r>
              <a:rPr lang="en-US" alt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Diện tích mảnh vườn:</a:t>
            </a:r>
            <a:r>
              <a:rPr lang="en-US" alt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altLang="en-US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aphicFrame>
        <p:nvGraphicFramePr>
          <p:cNvPr id="15364" name="Object 4"/>
          <p:cNvGraphicFramePr>
            <a:graphicFrameLocks noGrp="1" noChangeAspect="1"/>
          </p:cNvGraphicFramePr>
          <p:nvPr>
            <p:ph sz="half" idx="1"/>
          </p:nvPr>
        </p:nvGraphicFramePr>
        <p:xfrm>
          <a:off x="762000" y="1295400"/>
          <a:ext cx="7467600" cy="2209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5" r:id="rId4" imgW="2209800" imgH="660400" progId="Equation.DSMT4">
                  <p:embed/>
                </p:oleObj>
              </mc:Choice>
              <mc:Fallback>
                <p:oleObj r:id="rId4" imgW="2209800" imgH="660400" progId="Equation.DSMT4">
                  <p:embed/>
                  <p:pic>
                    <p:nvPicPr>
                      <p:cNvPr id="0" name="Picture 3083"/>
                      <p:cNvPicPr/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>
                      <a:xfrm>
                        <a:off x="762000" y="1295400"/>
                        <a:ext cx="7467600" cy="2209800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15366" name="Text Box 6"/>
          <p:cNvSpPr txBox="1"/>
          <p:nvPr/>
        </p:nvSpPr>
        <p:spPr>
          <a:xfrm>
            <a:off x="381000" y="3641725"/>
            <a:ext cx="8382000" cy="1311275"/>
          </a:xfrm>
          <a:prstGeom prst="rect">
            <a:avLst/>
          </a:prstGeom>
          <a:noFill/>
          <a:ln w="9525">
            <a:noFill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Thay x = 3 m v</a:t>
            </a:r>
            <a:r>
              <a:rPr lang="en-US" altLang="en-US" sz="40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y = 2 m v</a:t>
            </a:r>
            <a:r>
              <a:rPr lang="en-US" altLang="en-US" sz="40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 đa thức trên, ta được:</a:t>
            </a:r>
            <a:endParaRPr lang="en-US" altLang="en-US" sz="4000" b="1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aphicFrame>
        <p:nvGraphicFramePr>
          <p:cNvPr id="15367" name="Object 7"/>
          <p:cNvGraphicFramePr>
            <a:graphicFrameLocks noGrp="1" noChangeAspect="1"/>
          </p:cNvGraphicFramePr>
          <p:nvPr>
            <p:ph sz="half" idx="2"/>
          </p:nvPr>
        </p:nvGraphicFramePr>
        <p:xfrm>
          <a:off x="914400" y="5248275"/>
          <a:ext cx="7467600" cy="771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6" r:id="rId6" imgW="2438400" imgH="228600" progId="Equation.DSMT4">
                  <p:embed/>
                </p:oleObj>
              </mc:Choice>
              <mc:Fallback>
                <p:oleObj r:id="rId6" imgW="2438400" imgH="228600" progId="Equation.DSMT4">
                  <p:embed/>
                  <p:pic>
                    <p:nvPicPr>
                      <p:cNvPr id="0" name="Picture 3085"/>
                      <p:cNvPicPr/>
                      <p:nvPr/>
                    </p:nvPicPr>
                    <p:blipFill>
                      <a:blip r:embed="rId7"/>
                      <a:srcRect/>
                      <a:stretch>
                        <a:fillRect/>
                      </a:stretch>
                    </p:blipFill>
                    <p:spPr>
                      <a:xfrm>
                        <a:off x="914400" y="5248275"/>
                        <a:ext cx="7467600" cy="771525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536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536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153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2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53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53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4" dur="1000"/>
                                        <p:tgtEl>
                                          <p:spTgt spid="153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53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53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1" dur="1000"/>
                                        <p:tgtEl>
                                          <p:spTgt spid="153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2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1536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1536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6" dur="1000"/>
                                        <p:tgtEl>
                                          <p:spTgt spid="153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362" grpId="0"/>
      <p:bldP spid="15366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4114800" cy="1143000"/>
          </a:xfrm>
          <a:solidFill>
            <a:schemeClr val="folHlink">
              <a:alpha val="100000"/>
            </a:schemeClr>
          </a:solidFill>
          <a:ln/>
          <a:scene3d>
            <a:camera prst="legacyPerspectiveTop">
              <a:rot lat="0" lon="0" rev="0"/>
            </a:camera>
            <a:lightRig rig="legacyFlat3" dir="b"/>
          </a:scene3d>
          <a:sp3d extrusionH="887400" prstMaterial="legacyMatte">
            <a:bevelT w="13500" h="13500" prst="angle"/>
            <a:bevelB w="13500" h="13500" prst="angle"/>
            <a:extrusionClr>
              <a:schemeClr val="folHlink"/>
            </a:extrusionClr>
          </a:sp3d>
        </p:spPr>
        <p:txBody>
          <a:bodyPr vert="horz" wrap="square" lIns="91440" tIns="45720" rIns="91440" bIns="45720" anchor="ctr">
            <a:flatTx/>
          </a:bodyPr>
          <a:lstStyle/>
          <a:p>
            <a:pPr algn="l" eaLnBrk="1" hangingPunct="1"/>
            <a:r>
              <a:rPr lang="en-US" altLang="en-US" b="1" u="sng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en-US" altLang="en-US" b="1" u="sng" dirty="0">
                <a:solidFill>
                  <a:srgbClr val="FF0066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b="1" u="sng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tập củng cố:</a:t>
            </a:r>
            <a:endParaRPr lang="en-US" altLang="en-US" b="1" u="sng" dirty="0">
              <a:solidFill>
                <a:srgbClr val="FF00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9219" name="Rectangle 3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5334000" cy="4525963"/>
          </a:xfrm>
          <a:ln/>
        </p:spPr>
        <p:txBody>
          <a:bodyPr vert="horz" wrap="square" lIns="91440" tIns="45720" rIns="91440" bIns="45720" anchor="t"/>
          <a:lstStyle/>
          <a:p>
            <a:pPr eaLnBrk="1" hangingPunct="1">
              <a:buClrTx/>
              <a:buSzTx/>
              <a:buFontTx/>
            </a:pPr>
            <a:r>
              <a:rPr lang="en-US" alt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r>
              <a:rPr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 b</a:t>
            </a:r>
            <a:r>
              <a:rPr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 tập </a:t>
            </a:r>
            <a:r>
              <a:rPr lang="en-US" alt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2c</a:t>
            </a:r>
          </a:p>
          <a:p>
            <a:pPr eaLnBrk="1" hangingPunct="1">
              <a:buClrTx/>
              <a:buSzTx/>
              <a:buFontTx/>
            </a:pPr>
            <a:endParaRPr lang="en-US" altLang="en-US" sz="36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aphicFrame>
        <p:nvGraphicFramePr>
          <p:cNvPr id="9220" name="Object 9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990600" y="2362200"/>
          <a:ext cx="6553200" cy="10731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51" r:id="rId4" imgW="1397000" imgH="228600" progId="Equation.DSMT4">
                  <p:embed/>
                </p:oleObj>
              </mc:Choice>
              <mc:Fallback>
                <p:oleObj r:id="rId4" imgW="1397000" imgH="228600" progId="Equation.DSMT4">
                  <p:embed/>
                  <p:pic>
                    <p:nvPicPr>
                      <p:cNvPr id="0" name="Picture 3086"/>
                      <p:cNvPicPr/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>
                      <a:xfrm>
                        <a:off x="990600" y="2362200"/>
                        <a:ext cx="6553200" cy="1073150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221" name="Object 11"/>
          <p:cNvGraphicFramePr>
            <a:graphicFrameLocks noGrp="1" noChangeAspect="1"/>
          </p:cNvGraphicFramePr>
          <p:nvPr>
            <p:ph sz="quarter" idx="3"/>
          </p:nvPr>
        </p:nvGraphicFramePr>
        <p:xfrm>
          <a:off x="303213" y="3590925"/>
          <a:ext cx="8612187" cy="9810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52" r:id="rId6" imgW="2349500" imgH="228600" progId="Equation.DSMT4">
                  <p:embed/>
                </p:oleObj>
              </mc:Choice>
              <mc:Fallback>
                <p:oleObj r:id="rId6" imgW="2349500" imgH="228600" progId="Equation.DSMT4">
                  <p:embed/>
                  <p:pic>
                    <p:nvPicPr>
                      <p:cNvPr id="0" name="Picture 3080"/>
                      <p:cNvPicPr/>
                      <p:nvPr/>
                    </p:nvPicPr>
                    <p:blipFill>
                      <a:blip r:embed="rId7"/>
                      <a:srcRect/>
                      <a:stretch>
                        <a:fillRect/>
                      </a:stretch>
                    </p:blipFill>
                    <p:spPr>
                      <a:xfrm>
                        <a:off x="303213" y="3590925"/>
                        <a:ext cx="8612187" cy="981075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222" name="Object 13"/>
          <p:cNvGraphicFramePr>
            <a:graphicFrameLocks noChangeAspect="1"/>
          </p:cNvGraphicFramePr>
          <p:nvPr/>
        </p:nvGraphicFramePr>
        <p:xfrm>
          <a:off x="304800" y="4746625"/>
          <a:ext cx="6096000" cy="10445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53" r:id="rId8" imgW="1333500" imgH="228600" progId="Equation.DSMT4">
                  <p:embed/>
                </p:oleObj>
              </mc:Choice>
              <mc:Fallback>
                <p:oleObj r:id="rId8" imgW="1333500" imgH="228600" progId="Equation.DSMT4">
                  <p:embed/>
                  <p:pic>
                    <p:nvPicPr>
                      <p:cNvPr id="0" name="Picture 3087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304800" y="4746625"/>
                        <a:ext cx="6096000" cy="1044575"/>
                      </a:xfrm>
                      <a:prstGeom prst="rect">
                        <a:avLst/>
                      </a:prstGeom>
                      <a:noFill/>
                      <a:ln w="38100">
                        <a:noFill/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ransition>
    <p:random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/>
          </p:cNvSpPr>
          <p:nvPr>
            <p:ph type="title"/>
          </p:nvPr>
        </p:nvSpPr>
        <p:spPr>
          <a:xfrm>
            <a:off x="457200" y="212725"/>
            <a:ext cx="7239000" cy="625475"/>
          </a:xfrm>
          <a:gradFill rotWithShape="1">
            <a:gsLst>
              <a:gs pos="0">
                <a:srgbClr val="9933FF">
                  <a:alpha val="100000"/>
                </a:srgbClr>
              </a:gs>
              <a:gs pos="50000">
                <a:srgbClr val="00FFFF">
                  <a:alpha val="100000"/>
                </a:srgbClr>
              </a:gs>
              <a:gs pos="100000">
                <a:srgbClr val="9933FF">
                  <a:alpha val="100000"/>
                </a:srgbClr>
              </a:gs>
            </a:gsLst>
            <a:lin ang="5400000" scaled="1"/>
            <a:tileRect/>
          </a:gradFill>
          <a:ln>
            <a:pattFill prst="plaid">
              <a:fgClr>
                <a:srgbClr val="0000FF">
                  <a:alpha val="100000"/>
                </a:srgbClr>
              </a:fgClr>
              <a:bgClr>
                <a:srgbClr val="FFFFFF"/>
              </a:bgClr>
            </a:pattFill>
            <a:miter lim="800000"/>
          </a:ln>
        </p:spPr>
        <p:txBody>
          <a:bodyPr vert="horz" wrap="square" lIns="91440" tIns="45720" rIns="91440" bIns="45720" anchor="ctr"/>
          <a:lstStyle/>
          <a:p>
            <a:pPr algn="l" eaLnBrk="1" hangingPunct="1"/>
            <a:r>
              <a:rPr lang="en-US" altLang="en-US" sz="3600" b="1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2.B</a:t>
            </a:r>
            <a:r>
              <a:rPr lang="en-US" altLang="en-US" sz="3600" b="1" dirty="0">
                <a:solidFill>
                  <a:srgbClr val="FF0066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3600" b="1" dirty="0">
                <a:solidFill>
                  <a:srgbClr val="FF00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2a trang 5 ( Rút gọn rồi tính )</a:t>
            </a:r>
            <a:endParaRPr lang="en-US" altLang="en-US" sz="3600" b="1" dirty="0">
              <a:solidFill>
                <a:srgbClr val="FF0066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aphicFrame>
        <p:nvGraphicFramePr>
          <p:cNvPr id="32772" name="Object 4"/>
          <p:cNvGraphicFramePr>
            <a:graphicFrameLocks noGrp="1" noChangeAspect="1"/>
          </p:cNvGraphicFramePr>
          <p:nvPr>
            <p:ph sz="quarter" idx="2"/>
          </p:nvPr>
        </p:nvGraphicFramePr>
        <p:xfrm>
          <a:off x="457200" y="914400"/>
          <a:ext cx="8534400" cy="2190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173" r:id="rId4" imgW="2921000" imgH="711200" progId="Equation.DSMT4">
                  <p:embed/>
                </p:oleObj>
              </mc:Choice>
              <mc:Fallback>
                <p:oleObj r:id="rId4" imgW="2921000" imgH="711200" progId="Equation.DSMT4">
                  <p:embed/>
                  <p:pic>
                    <p:nvPicPr>
                      <p:cNvPr id="0" name="Picture 3081"/>
                      <p:cNvPicPr/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>
                      <a:xfrm>
                        <a:off x="457200" y="914400"/>
                        <a:ext cx="8534400" cy="2190750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2774" name="Object 6"/>
          <p:cNvGraphicFramePr>
            <a:graphicFrameLocks noGrp="1" noChangeAspect="1"/>
          </p:cNvGraphicFramePr>
          <p:nvPr>
            <p:ph sz="quarter" idx="3"/>
          </p:nvPr>
        </p:nvGraphicFramePr>
        <p:xfrm>
          <a:off x="1349375" y="3403600"/>
          <a:ext cx="5203825" cy="28686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174" r:id="rId6" imgW="1612900" imgH="889000" progId="Equation.DSMT4">
                  <p:embed/>
                </p:oleObj>
              </mc:Choice>
              <mc:Fallback>
                <p:oleObj r:id="rId6" imgW="1612900" imgH="889000" progId="Equation.DSMT4">
                  <p:embed/>
                  <p:pic>
                    <p:nvPicPr>
                      <p:cNvPr id="0" name="Picture 3089"/>
                      <p:cNvPicPr/>
                      <p:nvPr/>
                    </p:nvPicPr>
                    <p:blipFill>
                      <a:blip r:embed="rId7"/>
                      <a:srcRect/>
                      <a:stretch>
                        <a:fillRect/>
                      </a:stretch>
                    </p:blipFill>
                    <p:spPr>
                      <a:xfrm>
                        <a:off x="1349375" y="3403600"/>
                        <a:ext cx="5203825" cy="2868613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02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327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8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3" dur="2000"/>
                                        <p:tgtEl>
                                          <p:spTgt spid="327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42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782762"/>
          </a:xfrm>
          <a:ln/>
        </p:spPr>
        <p:txBody>
          <a:bodyPr vert="horz" wrap="square" lIns="91440" tIns="45720" rIns="91440" bIns="45720" anchor="ctr"/>
          <a:lstStyle/>
          <a:p>
            <a:pPr algn="l" eaLnBrk="1" hangingPunct="1"/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Về nh</a:t>
            </a:r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 b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tập 1, 2, 3 ( trang 5 )</a:t>
            </a:r>
            <a:b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4000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Học thuộc quy tắc </a:t>
            </a:r>
            <a:endParaRPr lang="en-US" altLang="en-US" sz="40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aphicFrame>
        <p:nvGraphicFramePr>
          <p:cNvPr id="38915" name="Object 3"/>
          <p:cNvGraphicFramePr>
            <a:graphicFrameLocks noGrp="1" noChangeAspect="1"/>
          </p:cNvGraphicFramePr>
          <p:nvPr>
            <p:ph idx="1"/>
          </p:nvPr>
        </p:nvGraphicFramePr>
        <p:xfrm>
          <a:off x="649288" y="3621088"/>
          <a:ext cx="8301037" cy="18653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195" r:id="rId4" imgW="2946400" imgH="635000" progId="Equation.DSMT4">
                  <p:embed/>
                </p:oleObj>
              </mc:Choice>
              <mc:Fallback>
                <p:oleObj r:id="rId4" imgW="2946400" imgH="635000" progId="Equation.DSMT4">
                  <p:embed/>
                  <p:pic>
                    <p:nvPicPr>
                      <p:cNvPr id="0" name="Picture 3090"/>
                      <p:cNvPicPr/>
                      <p:nvPr/>
                    </p:nvPicPr>
                    <p:blipFill>
                      <a:blip r:embed="rId5"/>
                      <a:srcRect/>
                      <a:stretch>
                        <a:fillRect/>
                      </a:stretch>
                    </p:blipFill>
                    <p:spPr>
                      <a:xfrm>
                        <a:off x="649288" y="3621088"/>
                        <a:ext cx="8301037" cy="1865312"/>
                      </a:xfrm>
                      <a:prstGeom prst="rect">
                        <a:avLst/>
                      </a:prstGeom>
                      <a:noFill/>
                      <a:ln w="38100">
                        <a:miter/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38917" name="Text Box 5"/>
          <p:cNvSpPr txBox="1"/>
          <p:nvPr/>
        </p:nvSpPr>
        <p:spPr>
          <a:xfrm>
            <a:off x="533400" y="2743200"/>
            <a:ext cx="3962400" cy="708025"/>
          </a:xfrm>
          <a:prstGeom prst="rect">
            <a:avLst/>
          </a:prstGeom>
          <a:solidFill>
            <a:schemeClr val="folHlink"/>
          </a:solidFill>
          <a:ln w="9525" cap="flat" cmpd="sng">
            <a:solidFill>
              <a:srgbClr val="0000FF"/>
            </a:solidFill>
            <a:prstDash val="solid"/>
            <a:miter/>
            <a:headEnd type="none" w="med" len="med"/>
            <a:tailEnd type="none" w="med" len="med"/>
          </a:ln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tập l</a:t>
            </a:r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à</a:t>
            </a:r>
            <a:r>
              <a:rPr lang="en-US" altLang="en-US" sz="40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 thêm</a:t>
            </a:r>
            <a:endParaRPr lang="en-US" altLang="en-US" sz="4000" b="1" u="sng" dirty="0">
              <a:solidFill>
                <a:srgbClr val="FF0000"/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</p:cSld>
  <p:clrMapOvr>
    <a:masterClrMapping/>
  </p:clrMapOvr>
  <p:transition>
    <p:rand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389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2" dur="500"/>
                                        <p:tgtEl>
                                          <p:spTgt spid="389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500"/>
                                        <p:tgtEl>
                                          <p:spTgt spid="389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914" grpId="0"/>
      <p:bldP spid="38917" grpId="0" animBg="1"/>
    </p:bldLst>
  </p:timing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189</Words>
  <Application>Microsoft Office PowerPoint</Application>
  <PresentationFormat>On-screen Show (4:3)</PresentationFormat>
  <Paragraphs>33</Paragraphs>
  <Slides>11</Slides>
  <Notes>10</Notes>
  <HiddenSlides>0</HiddenSlides>
  <MMClips>0</MMClips>
  <ScaleCrop>false</ScaleCrop>
  <HeadingPairs>
    <vt:vector size="8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Arial</vt:lpstr>
      <vt:lpstr>Times New Roman</vt:lpstr>
      <vt:lpstr>Default Design</vt:lpstr>
      <vt:lpstr>MathType 6.0 Equation</vt:lpstr>
      <vt:lpstr>Giáo Viên Toán </vt:lpstr>
      <vt:lpstr>CHƯƠNG 1 PHÉP NHÂN VÀ PHÉP CHIA CÁC ĐA THỨC</vt:lpstr>
      <vt:lpstr>1. Quy tắc:</vt:lpstr>
      <vt:lpstr>Chẳng hạn:</vt:lpstr>
      <vt:lpstr> Quy tắc:   Muốn nhân một đơn thức với một đa thức ta nhân đơn thức với  từng hạng tử của đa thức rồi cộng chúng với nhau.</vt:lpstr>
      <vt:lpstr>2. Áp dụng:</vt:lpstr>
      <vt:lpstr>?3    Một mảnh vườn hình thang có đáy lớn bằng (5x + 3) mét, đáy nhỏ bằng (3x + y) mét, chiều cao bằng 2y mét. - Hãy viết biểu thức tính diện tích mảnh vườn nói trên theo x và y. - Tính diện tích mảnh vườn nếu cho x = 3 mét và y = 2 mét.</vt:lpstr>
      <vt:lpstr>- Diện tích mảnh vườn: </vt:lpstr>
      <vt:lpstr>Bài tập củng cố:</vt:lpstr>
      <vt:lpstr>2.Bài 2a trang 5 ( Rút gọn rồi tính )</vt:lpstr>
      <vt:lpstr>Về nhà - Làm bài tập 1, 2, 3 ( trang 5 ) - Học thuộc quy tắc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Giáo Viên Toán </dc:title>
  <dc:creator/>
  <cp:lastModifiedBy>TIEN NGUYEN THANH</cp:lastModifiedBy>
  <cp:revision>3</cp:revision>
  <dcterms:created xsi:type="dcterms:W3CDTF">2001-12-31T17:10:49Z</dcterms:created>
  <dcterms:modified xsi:type="dcterms:W3CDTF">2022-07-27T14:42:23Z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1033-11.2.0.9052</vt:lpwstr>
  </property>
</Properties>
</file>